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notesSlides/notesSlide12.xml" ContentType="application/vnd.openxmlformats-officedocument.presentationml.notesSlide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2.png" ContentType="image/png"/>
  <Override PartName="/ppt/media/image15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s/slide13.xml" ContentType="application/vnd.openxmlformats-officedocument.presentationml.slide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5280" y="5078160"/>
            <a:ext cx="6046920" cy="48099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Click to edit the notes format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600" cy="5335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93000"/>
              </a:lnSpc>
            </a:pPr>
            <a:r>
              <a:rPr b="0"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7880" y="0"/>
            <a:ext cx="3279960" cy="5335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93000"/>
              </a:lnSpc>
            </a:pPr>
            <a:r>
              <a:rPr b="0"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6680"/>
            <a:ext cx="3279600" cy="533520"/>
          </a:xfrm>
          <a:prstGeom prst="rect">
            <a:avLst/>
          </a:prstGeom>
        </p:spPr>
        <p:txBody>
          <a:bodyPr lIns="0" rIns="0" tIns="0" bIns="0" anchor="b"/>
          <a:p>
            <a:pPr>
              <a:lnSpc>
                <a:spcPct val="93000"/>
              </a:lnSpc>
            </a:pPr>
            <a:r>
              <a:rPr b="0"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7880" y="10156680"/>
            <a:ext cx="3279960" cy="533520"/>
          </a:xfrm>
          <a:prstGeom prst="rect">
            <a:avLst/>
          </a:prstGeom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053BC09F-B879-4DB7-999B-11B789BBB55C}" type="slidenum">
              <a:rPr b="0"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885492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20360" y="4268880"/>
            <a:ext cx="885492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25780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257800" y="42688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720360" y="42688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14480" y="19792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708600" y="19792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708600" y="42688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714480" y="42688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720360" y="4268880"/>
            <a:ext cx="285120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20360" y="1979280"/>
            <a:ext cx="8854920" cy="438300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885492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432108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257800" y="1979280"/>
            <a:ext cx="432108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2920" y="301320"/>
            <a:ext cx="9070920" cy="584352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720360" y="42688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257800" y="1979280"/>
            <a:ext cx="432108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432108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25780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257800" y="42688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257800" y="1979280"/>
            <a:ext cx="432108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20360" y="4268880"/>
            <a:ext cx="8854920" cy="209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2920" y="301320"/>
            <a:ext cx="9070920" cy="126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360" y="1979280"/>
            <a:ext cx="8854920" cy="438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342720" indent="-342720">
              <a:spcAft>
                <a:spcPts val="1423"/>
              </a:spcAft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42720" indent="-342720">
              <a:spcAft>
                <a:spcPts val="1423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Řecká klasická filosofie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731880" y="1554120"/>
            <a:ext cx="8594640" cy="5211720"/>
          </a:xfrm>
          <a:custGeom>
            <a:avLst/>
            <a:gdLst/>
            <a:ahLst/>
            <a:rect l="l" t="t" r="r" b="b"/>
            <a:pathLst>
              <a:path w="23875" h="14477">
                <a:moveTo>
                  <a:pt x="0" y="0"/>
                </a:moveTo>
                <a:lnTo>
                  <a:pt x="23875" y="0"/>
                </a:lnTo>
                <a:lnTo>
                  <a:pt x="23875" y="14477"/>
                </a:lnTo>
                <a:lnTo>
                  <a:pt x="0" y="14477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- Fysika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2"/>
          <p:cNvSpPr/>
          <p:nvPr/>
        </p:nvSpPr>
        <p:spPr>
          <a:xfrm>
            <a:off x="731880" y="1371600"/>
            <a:ext cx="8594640" cy="539424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fysika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cílem je najít počátky přirozeného jsoucna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lidská tvorba nápodobou původní činnosti přírody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řeší změnu, pohyb, uspořádání kosmu (geocentrické)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více rovin skutečnosti: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dynamis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možnost uskutečňování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057400" indent="-228600">
              <a:lnSpc>
                <a:spcPct val="100000"/>
              </a:lnSpc>
              <a:buClr>
                <a:srgbClr val="000000"/>
              </a:buClr>
              <a:buFont typeface="Times New Roman"/>
              <a:buChar char="»"/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energeia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– proces uskutečňování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entelecheia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uskutečnění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 svět protknut kausální sítí, nikoli však deterministicky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 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první hybatel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hybný princip, sám nehybný, počátek pohybu,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kausality, skutečnosti, první příčina, ryzí rozum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824040" y="822240"/>
            <a:ext cx="8594640" cy="542880"/>
          </a:xfrm>
          <a:custGeom>
            <a:avLst/>
            <a:gdLst/>
            <a:ahLst/>
            <a:rect l="l" t="t" r="r" b="b"/>
            <a:pathLst>
              <a:path w="23875" h="1511">
                <a:moveTo>
                  <a:pt x="0" y="0"/>
                </a:moveTo>
                <a:lnTo>
                  <a:pt x="23875" y="0"/>
                </a:lnTo>
                <a:lnTo>
                  <a:pt x="23875" y="1511"/>
                </a:lnTo>
                <a:lnTo>
                  <a:pt x="0" y="1511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– Metafysika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731880" y="1371600"/>
            <a:ext cx="8594640" cy="539424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meta ta fysika (Andronikos)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první filosofie – zkoumá obecné vlastnosti jsoucna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struktura jsoucna jakožto celku: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látka – princip neurčitosti (viz Platón)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tvar -  morfé (bytostná struktura)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  eidos (vnímaný tvar)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 druhy příčin: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látková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– z čeho něco vzniká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formální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– jak má věc být (vzor)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hybná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 - co uvádí věc do pohybu (arché)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účelová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824040" y="822240"/>
            <a:ext cx="8594640" cy="542880"/>
          </a:xfrm>
          <a:custGeom>
            <a:avLst/>
            <a:gdLst/>
            <a:ahLst/>
            <a:rect l="l" t="t" r="r" b="b"/>
            <a:pathLst>
              <a:path w="23875" h="1511">
                <a:moveTo>
                  <a:pt x="0" y="0"/>
                </a:moveTo>
                <a:lnTo>
                  <a:pt x="23875" y="0"/>
                </a:lnTo>
                <a:lnTo>
                  <a:pt x="23875" y="1511"/>
                </a:lnTo>
                <a:lnTo>
                  <a:pt x="0" y="1511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– pojetí duše, noetika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2"/>
          <p:cNvSpPr/>
          <p:nvPr/>
        </p:nvSpPr>
        <p:spPr>
          <a:xfrm>
            <a:off x="731880" y="1407960"/>
            <a:ext cx="8594640" cy="539460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trichotomie (vliv Platóna)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rostlinná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fce plodivá, vyživovací, rostivá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živočišná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(smyslová) – fce orientace, pohybu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rozumová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i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společný smysl: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převod a uložiště vjemů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(paměť, představivost)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rozum: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trpný,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činný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myšlení: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noetické, dianoetické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824040" y="822240"/>
            <a:ext cx="8594640" cy="542880"/>
          </a:xfrm>
          <a:custGeom>
            <a:avLst/>
            <a:gdLst/>
            <a:ahLst/>
            <a:rect l="l" t="t" r="r" b="b"/>
            <a:pathLst>
              <a:path w="23875" h="1511">
                <a:moveTo>
                  <a:pt x="0" y="0"/>
                </a:moveTo>
                <a:lnTo>
                  <a:pt x="23875" y="0"/>
                </a:lnTo>
                <a:lnTo>
                  <a:pt x="23875" y="1511"/>
                </a:lnTo>
                <a:lnTo>
                  <a:pt x="0" y="1511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– etika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CustomShape 2"/>
          <p:cNvSpPr/>
          <p:nvPr/>
        </p:nvSpPr>
        <p:spPr>
          <a:xfrm>
            <a:off x="731880" y="1407960"/>
            <a:ext cx="8594640" cy="539460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cílem jednání je dobro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bezpočet dober v každém oboru, situaci (x Platón)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dva druhy účelu: cílevědomý / bezcílný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hierarchie účelů – správný chod obce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 způsoby žití: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orientace na požitky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praktickou činnost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poznání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blaženost v činnosti ve shodě s ctností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ctnosti rozumové (moudrost, rozumnost, chápání)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ctnosti mravní (štědrost, uměřenost)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předpoklady dobra: vnitřní, vnější zaopatřenost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blaženost spočívá v naplňování (uskutečňování) svých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schopností formou uměřenou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- biografie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731880" y="1554120"/>
            <a:ext cx="8594640" cy="5437080"/>
          </a:xfrm>
          <a:custGeom>
            <a:avLst/>
            <a:gdLst/>
            <a:ahLst/>
            <a:rect l="l" t="t" r="r" b="b"/>
            <a:pathLst>
              <a:path w="23875" h="15104">
                <a:moveTo>
                  <a:pt x="0" y="0"/>
                </a:moveTo>
                <a:lnTo>
                  <a:pt x="23875" y="0"/>
                </a:lnTo>
                <a:lnTo>
                  <a:pt x="23875" y="15104"/>
                </a:lnTo>
                <a:lnTo>
                  <a:pt x="0" y="15104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-384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(Stageira) až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-322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(Chalkida)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rodiče lékaři (otec u krále Amynty III.)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athénský pobyt (ve věku 17-37)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StarSymbol"/>
              <a:buChar char="l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- studium v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Akademii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StarSymbol"/>
              <a:buChar char="l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- odchod z Athén (důvody nejasné)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ostrov Lesbos – přátelství s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Theofrastem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přírodověda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343/2 – vychovatelem mladého Alexandra (2-3 roky)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athénský pobyt (od r. 354)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StarSymbol"/>
              <a:buChar char="l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- působení v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Lykeiu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StarSymbol"/>
              <a:buChar char="l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- po smrti Alexandra nepříznivé klima =&gt; druhý odchod z Athén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umírá ve vyhnanství na ostrově Euboia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- dílo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731880" y="1554120"/>
            <a:ext cx="8594640" cy="5211720"/>
          </a:xfrm>
          <a:custGeom>
            <a:avLst/>
            <a:gdLst/>
            <a:ahLst/>
            <a:rect l="l" t="t" r="r" b="b"/>
            <a:pathLst>
              <a:path w="23875" h="14477">
                <a:moveTo>
                  <a:pt x="0" y="0"/>
                </a:moveTo>
                <a:lnTo>
                  <a:pt x="23875" y="0"/>
                </a:lnTo>
                <a:lnTo>
                  <a:pt x="23875" y="14477"/>
                </a:lnTo>
                <a:lnTo>
                  <a:pt x="0" y="14477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publikoval  19 spisů, žádný dochován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dochované dílo 106 knih má na svědomí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Andronikos ze Rhodu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(-1.st.) - přednášky, poznámky, dodatky studentů apod.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oddíly: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328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Organon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328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Fysika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328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Metafysika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328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Etika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328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politické ad. spisy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– zkoumání, metoda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731880" y="1554120"/>
            <a:ext cx="8594640" cy="5211720"/>
          </a:xfrm>
          <a:custGeom>
            <a:avLst/>
            <a:gdLst/>
            <a:ahLst/>
            <a:rect l="l" t="t" r="r" b="b"/>
            <a:pathLst>
              <a:path w="23875" h="14477">
                <a:moveTo>
                  <a:pt x="0" y="0"/>
                </a:moveTo>
                <a:lnTo>
                  <a:pt x="23875" y="0"/>
                </a:lnTo>
                <a:lnTo>
                  <a:pt x="23875" y="14477"/>
                </a:lnTo>
                <a:lnTo>
                  <a:pt x="0" y="14477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polyhistor, snaha o vymezení jednotlivých oborů a disciplín: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teoretické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(matematika, fysika, logika-nástroj)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praktické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(politika, etika)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poietické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(poesie, dramata, zkrátka tvořivost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„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první filosofie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“ - nejobecnější poznání, zkoumání transcendentních entit, prvních příčin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metoda: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7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vytknutí tématu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7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objasnění pojmů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7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reflexe dosavadního zkoumání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764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vlastní řešení problému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ARISTOTELÉS – vybrané části nauky - Organon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731880" y="1554120"/>
            <a:ext cx="8594640" cy="5211720"/>
          </a:xfrm>
          <a:custGeom>
            <a:avLst/>
            <a:gdLst/>
            <a:ahLst/>
            <a:rect l="l" t="t" r="r" b="b"/>
            <a:pathLst>
              <a:path w="23875" h="14477">
                <a:moveTo>
                  <a:pt x="0" y="0"/>
                </a:moveTo>
                <a:lnTo>
                  <a:pt x="23875" y="0"/>
                </a:lnTo>
                <a:lnTo>
                  <a:pt x="23875" y="14477"/>
                </a:lnTo>
                <a:lnTo>
                  <a:pt x="0" y="14477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organon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(=nástroj) – logika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poznání v obecných pojmech, sounáležitých k jednotlivinám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dle vztahu logiky a ontologie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POJMY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(spis Kategorie)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hierarchie dle obecnosti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jednotliviny – mentální afekce – mluvené zvuky – psané znaky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164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"/>
              </a:rPr>
              <a:t>= shrnutí podst. znaků, které konstituují daný předmět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Organon - kategorie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731880" y="1554120"/>
            <a:ext cx="8594640" cy="5211720"/>
          </a:xfrm>
          <a:custGeom>
            <a:avLst/>
            <a:gdLst/>
            <a:ahLst/>
            <a:rect l="l" t="t" r="r" b="b"/>
            <a:pathLst>
              <a:path w="23875" h="14477">
                <a:moveTo>
                  <a:pt x="0" y="0"/>
                </a:moveTo>
                <a:lnTo>
                  <a:pt x="23875" y="0"/>
                </a:lnTo>
                <a:lnTo>
                  <a:pt x="23875" y="14477"/>
                </a:lnTo>
                <a:lnTo>
                  <a:pt x="0" y="14477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1)   úsia (=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podstata, jsoucnost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; próté úsia = termíny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označující jednotliviny, deuteri úsia = termíny označující obecniny)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2)   poson (= tak velké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kvantita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3)   poion (= takový a takový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kvalita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4)   pros ti (= k něčemu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vztah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5)   pú (= tam a tam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místo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6)   pote (= tehdy a tehdy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čas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7)   keisthai (= ležet tak a tak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poloha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8)   echein (= mít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vlastnictví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9)   poiein (= činit, působit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činnost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10)  paschein (= trpět, nechat na sebe působit –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trpnost</a:t>
            </a: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Organon - soudy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731880" y="1371600"/>
            <a:ext cx="8594640" cy="539424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50000"/>
              </a:lnSpc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SOUDY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= vztahy mezi pojmy (spojení pojmů)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základem je </a:t>
            </a:r>
            <a:r>
              <a:rPr b="1" i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predikace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vypovídání predikátu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 Unicode MS"/>
              </a:rPr>
              <a:t>o subjektu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 Unicode MS"/>
              </a:rPr>
              <a:t>(např. slunce svítí, Sókratés je člověk)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 Unicode MS"/>
              </a:rPr>
              <a:t>soudy = tzv. Subjekt-predikátové výroky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Organon - úsudky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731880" y="1371600"/>
            <a:ext cx="8594640" cy="539424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</a:pP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ÚSUDKY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(sylogismy)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= vyplývání ze soudů 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Aristotelův 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logický čtverec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0" name="" descr=""/>
          <p:cNvPicPr/>
          <p:nvPr/>
        </p:nvPicPr>
        <p:blipFill>
          <a:blip r:embed="rId2"/>
          <a:stretch/>
        </p:blipFill>
        <p:spPr>
          <a:xfrm>
            <a:off x="1828800" y="2378160"/>
            <a:ext cx="5851440" cy="4206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731880" y="736560"/>
            <a:ext cx="8594640" cy="452520"/>
          </a:xfrm>
          <a:custGeom>
            <a:avLst/>
            <a:gdLst/>
            <a:ahLst/>
            <a:rect l="l" t="t" r="r" b="b"/>
            <a:pathLst>
              <a:path w="23875" h="1256">
                <a:moveTo>
                  <a:pt x="0" y="0"/>
                </a:moveTo>
                <a:lnTo>
                  <a:pt x="23875" y="0"/>
                </a:lnTo>
                <a:lnTo>
                  <a:pt x="23875" y="1256"/>
                </a:lnTo>
                <a:lnTo>
                  <a:pt x="0" y="1256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/>
          <a:p>
            <a:pPr algn="ct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Organon - úsudky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731880" y="1371600"/>
            <a:ext cx="8594640" cy="5394240"/>
          </a:xfrm>
          <a:custGeom>
            <a:avLst/>
            <a:gdLst/>
            <a:ahLst/>
            <a:rect l="l" t="t" r="r" b="b"/>
            <a:pathLst>
              <a:path w="23875" h="14985">
                <a:moveTo>
                  <a:pt x="0" y="0"/>
                </a:moveTo>
                <a:lnTo>
                  <a:pt x="23875" y="0"/>
                </a:lnTo>
                <a:lnTo>
                  <a:pt x="23875" y="14985"/>
                </a:lnTo>
                <a:lnTo>
                  <a:pt x="0" y="14985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zákl. typem úsudku je </a:t>
            </a:r>
            <a:r>
              <a:rPr b="1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sylogismus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premisa        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Všichni lidé jsou smrtelní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premisa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Sókratés je člověk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konkluse (závěr)   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Sókratés je smrtelný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564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nejvyšší soudy dokázat nelze, jsou to axiomy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LibreOffice/5.3.7.2.0$Linux_X86_64 LibreOffice_project/30$Build-2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2017-12-10T18:57:58Z</dcterms:modified>
  <cp:revision>1</cp:revision>
  <dc:subject/>
  <dc:title/>
</cp:coreProperties>
</file>