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_rels/presentation.xml.rels" ContentType="application/vnd.openxmlformats-package.relationships+xml"/>
  <Override PartName="/ppt/notesSlides/notesSlide12.xml" ContentType="application/vnd.openxmlformats-officedocument.presentationml.notesSlide+xml"/>
  <Override PartName="/ppt/notesSlides/_rels/notesSlide13.xml.rels" ContentType="application/vnd.openxmlformats-package.relationships+xml"/>
  <Override PartName="/ppt/notesSlides/_rels/notesSlide12.xml.rels" ContentType="application/vnd.openxmlformats-package.relationships+xml"/>
  <Override PartName="/ppt/notesSlides/_rels/notesSlide11.xml.rels" ContentType="application/vnd.openxmlformats-package.relationships+xml"/>
  <Override PartName="/ppt/notesSlides/_rels/notesSlide10.xml.rels" ContentType="application/vnd.openxmlformats-package.relationships+xml"/>
  <Override PartName="/ppt/notesSlides/_rels/notesSlide8.xml.rels" ContentType="application/vnd.openxmlformats-package.relationships+xml"/>
  <Override PartName="/ppt/notesSlides/_rels/notesSlide7.xml.rels" ContentType="application/vnd.openxmlformats-package.relationships+xml"/>
  <Override PartName="/ppt/notesSlides/_rels/notesSlide2.xml.rels" ContentType="application/vnd.openxmlformats-package.relationships+xml"/>
  <Override PartName="/ppt/notesSlides/_rels/notesSlide3.xml.rels" ContentType="application/vnd.openxmlformats-package.relationships+xml"/>
  <Override PartName="/ppt/notesSlides/_rels/notesSlide9.xml.rels" ContentType="application/vnd.openxmlformats-package.relationships+xml"/>
  <Override PartName="/ppt/notesSlides/_rels/notesSlide1.xml.rels" ContentType="application/vnd.openxmlformats-package.relationships+xml"/>
  <Override PartName="/ppt/notesSlides/_rels/notesSlide4.xml.rels" ContentType="application/vnd.openxmlformats-package.relationships+xml"/>
  <Override PartName="/ppt/notesSlides/_rels/notesSlide5.xml.rels" ContentType="application/vnd.openxmlformats-package.relationships+xml"/>
  <Override PartName="/ppt/notesSlides/_rels/notesSlide6.xml.rels" ContentType="application/vnd.openxmlformats-package.relationships+xml"/>
  <Override PartName="/ppt/notesSlides/notesSlide1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media/image1.jpeg" ContentType="image/jpeg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heme/theme2.xml" ContentType="application/vnd.openxmlformats-officedocument.theme+xml"/>
  <Override PartName="/ppt/theme/theme1.xml" ContentType="application/vnd.openxmlformats-officedocument.theme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slide13.xml" ContentType="application/vnd.openxmlformats-officedocument.presentationml.slide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2.xml.rels" ContentType="application/vnd.openxmlformats-package.relationships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US" sz="4400" spc="-1" strike="noStrike">
                <a:latin typeface="Arial"/>
              </a:rPr>
              <a:t>Click to move the slide</a:t>
            </a:r>
            <a:endParaRPr b="0" lang="en-US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2000" spc="-1" strike="noStrike">
                <a:latin typeface="Arial"/>
              </a:rPr>
              <a:t>Click to edit the notes format</a:t>
            </a:r>
            <a:endParaRPr b="0" lang="en-US" sz="20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r>
              <a:rPr b="0" lang="en-US" sz="1400" spc="-1" strike="noStrike">
                <a:latin typeface="Times New Roman"/>
              </a:rPr>
              <a:t>&lt;header&gt;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>
            <a:noAutofit/>
          </a:bodyPr>
          <a:p>
            <a:pPr algn="r"/>
            <a:r>
              <a:rPr b="0" lang="en-US" sz="1400" spc="-1" strike="noStrike">
                <a:latin typeface="Times New Roman"/>
              </a:rPr>
              <a:t>&lt;date/time&gt;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r>
              <a:rPr b="0" lang="en-US" sz="1400" spc="-1" strike="noStrike">
                <a:latin typeface="Times New Roman"/>
              </a:rPr>
              <a:t>&lt;footer&gt;</a:t>
            </a:r>
            <a:endParaRPr b="0" lang="en-US" sz="1400" spc="-1" strike="noStrike">
              <a:latin typeface="Times New Roman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>
            <a:noAutofit/>
          </a:bodyPr>
          <a:p>
            <a:pPr algn="r"/>
            <a:fld id="{DD79F5C2-B59E-4E0F-848B-BAF74F0BF231}" type="slidenum">
              <a:rPr b="0" lang="en-US" sz="1400" spc="-1" strike="noStrike">
                <a:latin typeface="Times New Roman"/>
              </a:rPr>
              <a:t>&lt;number&gt;</a:t>
            </a:fld>
            <a:endParaRPr b="0" lang="en-US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0.xml.rels><?xml version="1.0" encoding="UTF-8"?>
<Relationships xmlns="http://schemas.openxmlformats.org/package/2006/relationships"><Relationship Id="rId1" Type="http://schemas.openxmlformats.org/officeDocument/2006/relationships/slide" Target="../slides/slide10.xml"/><Relationship Id="rId2" Type="http://schemas.openxmlformats.org/officeDocument/2006/relationships/notesMaster" Target="../notesMasters/notesMaster1.xml"/>
</Relationships>
</file>

<file path=ppt/notesSlides/_rels/notesSlide11.xml.rels><?xml version="1.0" encoding="UTF-8"?>
<Relationships xmlns="http://schemas.openxmlformats.org/package/2006/relationships"><Relationship Id="rId1" Type="http://schemas.openxmlformats.org/officeDocument/2006/relationships/slide" Target="../slides/slide11.xml"/><Relationship Id="rId2" Type="http://schemas.openxmlformats.org/officeDocument/2006/relationships/notesMaster" Target="../notesMasters/notesMaster1.xml"/>
</Relationships>
</file>

<file path=ppt/notesSlides/_rels/notesSlide12.xml.rels><?xml version="1.0" encoding="UTF-8"?>
<Relationships xmlns="http://schemas.openxmlformats.org/package/2006/relationships"><Relationship Id="rId1" Type="http://schemas.openxmlformats.org/officeDocument/2006/relationships/slide" Target="../slides/slide12.xml"/><Relationship Id="rId2" Type="http://schemas.openxmlformats.org/officeDocument/2006/relationships/notesMaster" Target="../notesMasters/notesMaster1.xml"/>
</Relationships>
</file>

<file path=ppt/notesSlides/_rels/notesSlide13.xml.rels><?xml version="1.0" encoding="UTF-8"?>
<Relationships xmlns="http://schemas.openxmlformats.org/package/2006/relationships"><Relationship Id="rId1" Type="http://schemas.openxmlformats.org/officeDocument/2006/relationships/slide" Target="../slides/slide13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_rels/notesSlide7.xml.rels><?xml version="1.0" encoding="UTF-8"?>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
</Relationships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_rels/notesSlide9.xml.rels><?xml version="1.0" encoding="UTF-8"?>
<Relationships xmlns="http://schemas.openxmlformats.org/package/2006/relationships"><Relationship Id="rId1" Type="http://schemas.openxmlformats.org/officeDocument/2006/relationships/slide" Target="../slides/slide9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755280" y="5078520"/>
            <a:ext cx="6048000" cy="4811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685800" y="2130120"/>
            <a:ext cx="7770600" cy="680652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en-US" sz="4400" spc="-1" strike="noStrike"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US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-11798280" y="-11798280"/>
            <a:ext cx="11799360" cy="11799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2"/>
          <p:cNvSpPr>
            <a:spLocks noGrp="1"/>
          </p:cNvSpPr>
          <p:nvPr>
            <p:ph type="title"/>
          </p:nvPr>
        </p:nvSpPr>
        <p:spPr>
          <a:xfrm>
            <a:off x="685800" y="2130120"/>
            <a:ext cx="7770600" cy="1468080"/>
          </a:xfrm>
          <a:prstGeom prst="rect">
            <a:avLst/>
          </a:prstGeom>
        </p:spPr>
        <p:txBody>
          <a:bodyPr lIns="90000" rIns="90000" tIns="45000" bIns="45000" anchor="ctr">
            <a:noAutofit/>
          </a:bodyPr>
          <a:p>
            <a:r>
              <a:rPr b="0" lang="en-US" sz="1800" spc="-1" strike="noStrike">
                <a:latin typeface="Arial"/>
              </a:rPr>
              <a:t>Click to edit the title text format</a:t>
            </a:r>
            <a:endParaRPr b="0" lang="en-US" sz="1800" spc="-1" strike="noStrike"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latin typeface="Arial"/>
              </a:rPr>
              <a:t>Click to edit the outline text format</a:t>
            </a:r>
            <a:endParaRPr b="0" lang="en-US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800" spc="-1" strike="noStrike">
                <a:latin typeface="Arial"/>
              </a:rPr>
              <a:t>Second Outline Level</a:t>
            </a:r>
            <a:endParaRPr b="0" lang="en-US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400" spc="-1" strike="noStrike">
                <a:latin typeface="Arial"/>
              </a:rPr>
              <a:t>Third Outline Level</a:t>
            </a:r>
            <a:endParaRPr b="0" lang="en-US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latin typeface="Arial"/>
              </a:rPr>
              <a:t>Fourth Outline Level</a:t>
            </a:r>
            <a:endParaRPr b="0" lang="en-US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Fifth Outline Level</a:t>
            </a:r>
            <a:endParaRPr b="0" lang="en-US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Sixth Outline Level</a:t>
            </a:r>
            <a:endParaRPr b="0" lang="en-US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latin typeface="Arial"/>
              </a:rPr>
              <a:t>Seventh Outline Level</a:t>
            </a:r>
            <a:endParaRPr b="0" lang="en-US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<Relationship Id="rId3" Type="http://schemas.openxmlformats.org/officeDocument/2006/relationships/notesSlide" Target="../notesSlides/notesSlide1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356760" y="1857240"/>
            <a:ext cx="8457840" cy="192852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4800" spc="-1" strike="noStrike">
                <a:solidFill>
                  <a:srgbClr val="457ab7"/>
                </a:solidFill>
                <a:latin typeface="Arial"/>
              </a:rPr>
              <a:t>Klasická řecká filosofie</a:t>
            </a:r>
            <a:br/>
            <a:r>
              <a:rPr b="1" lang="en-US" sz="3600" spc="-1" strike="noStrike">
                <a:solidFill>
                  <a:srgbClr val="457ab7"/>
                </a:solidFill>
                <a:latin typeface="Arial"/>
              </a:rPr>
              <a:t>Úvod</a:t>
            </a:r>
            <a:endParaRPr b="0" lang="en-US" sz="3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Arial"/>
              </a:rPr>
              <a:t>Homérské eposy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3" name="CustomShape 2"/>
          <p:cNvSpPr/>
          <p:nvPr/>
        </p:nvSpPr>
        <p:spPr>
          <a:xfrm>
            <a:off x="285480" y="1500120"/>
            <a:ext cx="8529120" cy="514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2720" indent="-342360">
              <a:lnSpc>
                <a:spcPct val="93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Illias</a:t>
            </a: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93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Achillés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představuje zásadní vlastnosti staré doby (statečnost, čestnost)</a:t>
            </a: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je polobohem, tedy smrtelný - nejvyšší možný stupeň lidskosti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Odyssea</a:t>
            </a: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jiný autorský tým, mladší než Illias</a:t>
            </a: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Odysseus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 je lstivý, nápaditý</a:t>
            </a: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objevující se racionalita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</a:pP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mýtický obraz světa, interakce bohů a lidí, projekce do skutečného světa</a:t>
            </a: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základní prvek řeckého vzdělání po několik set let</a:t>
            </a: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autorství konkrétní osoby (třebaže fiktivní)</a:t>
            </a:r>
            <a:endParaRPr b="0" lang="en-US" sz="2000" spc="-1" strike="noStrike">
              <a:latin typeface="Arial"/>
            </a:endParaRPr>
          </a:p>
          <a:p>
            <a:pPr marL="338400" indent="-319680">
              <a:lnSpc>
                <a:spcPct val="100000"/>
              </a:lnSpc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  <a:ea typeface="Droid Sans"/>
              </a:rPr>
              <a:t>terč kritiky pozdějších myslitelů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9" dur="indefinite" restart="never" nodeType="tmRoot">
          <p:childTnLst>
            <p:seq>
              <p:cTn id="2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Hésiodovo dílo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5" name="CustomShape 2"/>
          <p:cNvSpPr/>
          <p:nvPr/>
        </p:nvSpPr>
        <p:spPr>
          <a:xfrm>
            <a:off x="285480" y="1500120"/>
            <a:ext cx="8529120" cy="514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přelom -8./-7.st.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Hésiodos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(historická postava)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zásadní dílo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Theogonia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Zrození bohů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podrobný výklad současného stavu světa (kosmos)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zkoumání světa mýtickou formou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zrod nebe a země (Úranos a Gáia) z počátečního stavu (Chaos)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další generace (titáni) a Diova generace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vliv mezopotámské a egyptské kosmologie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první pokus literárně obsáhnout kosmogonii systematicky a jednotlivá božstva přirovnat ke kosmologickým prvkům a přírodním dějům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1" dur="indefinite" restart="never" nodeType="tmRoot">
          <p:childTnLst>
            <p:seq>
              <p:cTn id="2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Archaická kosmologická představa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7" name="CustomShape 2"/>
          <p:cNvSpPr/>
          <p:nvPr/>
        </p:nvSpPr>
        <p:spPr>
          <a:xfrm>
            <a:off x="285480" y="1500120"/>
            <a:ext cx="8529120" cy="7855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mezopotámské vlivy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 náznacích obsažena již v Illiadě (Achillův štít ukovaný Héfaistem) 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 Theogonii</a:t>
            </a:r>
            <a:endParaRPr b="0" lang="en-US" sz="2000" spc="-1" strike="noStrike">
              <a:latin typeface="Arial"/>
            </a:endParaRPr>
          </a:p>
        </p:txBody>
      </p:sp>
      <p:pic>
        <p:nvPicPr>
          <p:cNvPr id="68" name="" descr=""/>
          <p:cNvPicPr/>
          <p:nvPr/>
        </p:nvPicPr>
        <p:blipFill>
          <a:blip r:embed="rId1"/>
          <a:stretch/>
        </p:blipFill>
        <p:spPr>
          <a:xfrm>
            <a:off x="1920240" y="2651760"/>
            <a:ext cx="5486040" cy="4023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3" dur="indefinite" restart="never" nodeType="tmRoot">
          <p:childTnLst>
            <p:seq>
              <p:cTn id="2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Od mýtu k logu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70" name="CustomShape 2"/>
          <p:cNvSpPr/>
          <p:nvPr/>
        </p:nvSpPr>
        <p:spPr>
          <a:xfrm>
            <a:off x="285480" y="1500120"/>
            <a:ext cx="8529120" cy="4991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sociální a politické změny na území antického Řecka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obchod - materiální zabezpečení svobodných obyvatel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vznik polis – městského státu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rozšíření písma a vzdělanosti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vlivy sousedních kultur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přerod archaického (mýtického) myšlení ve filosofické, kritické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odklon od symbolických a antropomorfních výkladů světa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důkladnější a složitější zkoumání světa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logos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- (rozum, slovo, řeč, myšlení) – ústřední pojem pro racionální vnímání světa u řeckých filosofů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25" dur="indefinite" restart="never" nodeType="tmRoot">
          <p:childTnLst>
            <p:seq>
              <p:cTn id="2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Formality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7" name="CustomShape 2"/>
          <p:cNvSpPr/>
          <p:nvPr/>
        </p:nvSpPr>
        <p:spPr>
          <a:xfrm>
            <a:off x="285480" y="1499760"/>
            <a:ext cx="8529120" cy="378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Kontakt: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akademos@adzopa.net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Web: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daf.adzopa.net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aktuality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formality: termíny a výsledky zkoušky, anotace, syllabus 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kapitoly: základní kostra probírané látky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zdroje: seznam povinné a doporučené literatury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ke stažení: přehledy, seznamy, presentace, studijní materiály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odkazy: tematické weby 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" dur="indefinite" restart="never" nodeType="tmRoot">
          <p:childTnLst>
            <p:seq>
              <p:cTn id="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Diskurs - vymezení struktury a pojmů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49" name="CustomShape 2"/>
          <p:cNvSpPr/>
          <p:nvPr/>
        </p:nvSpPr>
        <p:spPr>
          <a:xfrm>
            <a:off x="285480" y="1500120"/>
            <a:ext cx="8529120" cy="457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Diskurs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(Fucault)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způsob chápání a porozumění skutečnosti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pozadí každé rozmluvy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to, co nám umožňuje mluvit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Diskurs antické filosofie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filosofie jako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filein sofia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(láska k moudrosti), artikulované zamyšlení se nad povahou skutečnosti a postavení člověka v ní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filosofie jako dějiny (evropského) myšlení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dějinná filosofická tradice, kontinuální a evoluční proces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problematika současného vidění světa </a:t>
            </a:r>
            <a:br/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(anachronismus X systematičnost)</a:t>
            </a:r>
            <a:br/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 algn="ctr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 algn="ctr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 algn="ctr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 algn="ctr"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5" dur="indefinite" restart="never" nodeType="tmRoot">
          <p:childTnLst>
            <p:seq>
              <p:cTn id="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Aspekty antické filosofie</a:t>
            </a: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	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1" name="CustomShape 2"/>
          <p:cNvSpPr/>
          <p:nvPr/>
        </p:nvSpPr>
        <p:spPr>
          <a:xfrm>
            <a:off x="285480" y="1500120"/>
            <a:ext cx="8529120" cy="457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snaha pochopit svět kolem nás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kladení otázek, pozorování a hledání odpovědí (původ vědeckého myšlení)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pojetí pravdy jako objevení skrytého -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alétheia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, vědět = mít pravdu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údiv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- překonání samozřejmého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7" dur="indefinite" restart="never" nodeType="tmRoot">
          <p:childTnLst>
            <p:seq>
              <p:cTn id="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Kategorie filosofického zkoumání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3" name="CustomShape 2"/>
          <p:cNvSpPr/>
          <p:nvPr/>
        </p:nvSpPr>
        <p:spPr>
          <a:xfrm>
            <a:off x="285480" y="1500120"/>
            <a:ext cx="8529120" cy="457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systematika jako perspektiva současného pohledu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rozdělení temat do základních kategorií: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ontologie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zkoumání jsoucen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metafysika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- zkoumání původu, příčin jsoucen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epistemologie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(=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gnoseologie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, =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noetika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) - teorie lidského poznání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etika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- zkoumání lidského jednání a kvality života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+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kosmogonie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zkoumání vzniku světa, vesmíru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- kosmologie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zkoumání uspořádání světa, vesmíru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vyplývající problematika rozdělení (anachronismus?)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9" dur="indefinite" restart="never" nodeType="tmRoot">
          <p:childTnLst>
            <p:seq>
              <p:cTn id="10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Cesta k překonání mýtického myšlení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5" name="CustomShape 2"/>
          <p:cNvSpPr/>
          <p:nvPr/>
        </p:nvSpPr>
        <p:spPr>
          <a:xfrm>
            <a:off x="285480" y="1500120"/>
            <a:ext cx="8529120" cy="457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mýtické (archaické) myšlení - nekritické vnímání světa skrze mýty, báje a tradiční kauzální struktury (bouře nemusí být jen Diův hněv)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zrod prvotní filosofie jako postupný proces překonávání mýtického myšlení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reflexe světa vedoucí ke kritickému uvažování, zkoumání (proto-vědecké myšlení)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důsledkem je odbourávaní dogmat, mýty ztrácí svrchovanou úlohu jedině správného vykladu světa a manuálu pro dobrý život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vyvstává více otázek než odpovědí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1" dur="indefinite" restart="never" nodeType="tmRoot">
          <p:childTnLst>
            <p:seq>
              <p:cTn id="12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Kulturně-historické aspekty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7" name="CustomShape 2"/>
          <p:cNvSpPr/>
          <p:nvPr/>
        </p:nvSpPr>
        <p:spPr>
          <a:xfrm>
            <a:off x="285480" y="1500120"/>
            <a:ext cx="8529120" cy="4571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Mínojsko-mykénská civilizace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cca v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 -15. st.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osídlení dnešního Řecka, Kréty a dalších ostrovů ve Středomoří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doba předhomerská - epos Illiada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úroveň srovnatelná s ostatními civilizacemi (Egypt, Babylonie, Lydie etc.)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centralizovaná moc (pyramidální), v čele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anax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(určený bohem)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znalost písma pouze v úzkém kruhu (kněží, administrativa)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lineární písmo A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(nerozluštěné)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lineární písmo B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(rozluštěné ve 20.st. Ventrisem)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příčina úpadku během -13.st. nejasná (přírodní pohroma nebo nájezdy Dórů)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ve -12.st. je mocenské centrum rozpadlé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3" dur="indefinite" restart="never" nodeType="tmRoot">
          <p:childTnLst>
            <p:seq>
              <p:cTn id="14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Posun k městskému státu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59" name="CustomShape 2"/>
          <p:cNvSpPr/>
          <p:nvPr/>
        </p:nvSpPr>
        <p:spPr>
          <a:xfrm>
            <a:off x="285480" y="1500120"/>
            <a:ext cx="8529120" cy="514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mezi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-11. až -9.st.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málo dochovaných zpráv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postupný vznik více menších území - vládne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basileus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(král)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až v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-8.st.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doložený vznik městských států </a:t>
            </a: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(polis)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1" i="1" lang="en-US" sz="2000" spc="-1" strike="noStrike">
                <a:solidFill>
                  <a:srgbClr val="000000"/>
                </a:solidFill>
                <a:latin typeface="Arial"/>
              </a:rPr>
              <a:t>- Iónská civilizace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absence paláců, stavba chrámů, dělba práce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 vznik úřadů -&gt; úředníků -&gt; zákonů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expanse osadníků do černomoří a celého středomoří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rozšíření vzdělanosti, potřeba písma (rekonstruovaná alfabeta)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kolem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-6.st. </a:t>
            </a: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střet Řeků s jinými kulturami (iónští osadníci do vzdálenějších enkláv), informační nárůst</a:t>
            </a:r>
            <a:endParaRPr b="0" lang="en-US" sz="2000" spc="-1" strike="noStrike">
              <a:latin typeface="Arial"/>
            </a:endParaRPr>
          </a:p>
          <a:p>
            <a:pPr marL="457200" indent="-4554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vzestup Peršanů (dobytí Malé Asie, Babylónie, Egypta) - po </a:t>
            </a:r>
            <a:r>
              <a:rPr b="1" lang="en-US" sz="2000" spc="-1" strike="noStrike">
                <a:solidFill>
                  <a:srgbClr val="000000"/>
                </a:solidFill>
                <a:latin typeface="Arial"/>
              </a:rPr>
              <a:t>-525 Perská říše</a:t>
            </a: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5" dur="indefinite" restart="never" nodeType="tmRoot">
          <p:childTnLst>
            <p:seq>
              <p:cTn id="16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CustomShape 1"/>
          <p:cNvSpPr/>
          <p:nvPr/>
        </p:nvSpPr>
        <p:spPr>
          <a:xfrm>
            <a:off x="285840" y="571320"/>
            <a:ext cx="8500680" cy="570960"/>
          </a:xfrm>
          <a:prstGeom prst="rect">
            <a:avLst/>
          </a:prstGeom>
          <a:gradFill rotWithShape="0">
            <a:gsLst>
              <a:gs pos="0">
                <a:srgbClr val="e5efff"/>
              </a:gs>
              <a:gs pos="50000">
                <a:srgbClr val="a4c1ff"/>
              </a:gs>
              <a:gs pos="100000">
                <a:srgbClr val="e5efff"/>
              </a:gs>
            </a:gsLst>
            <a:lin ang="16200000"/>
          </a:gradFill>
          <a:ln w="9360">
            <a:solidFill>
              <a:srgbClr val="4a7ebb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en-US" sz="2800" spc="-1" strike="noStrike">
                <a:solidFill>
                  <a:srgbClr val="457ab7"/>
                </a:solidFill>
                <a:latin typeface="Calibri"/>
              </a:rPr>
              <a:t>Homérské eposy</a:t>
            </a:r>
            <a:endParaRPr b="0" lang="en-US" sz="2800" spc="-1" strike="noStrike">
              <a:latin typeface="Arial"/>
            </a:endParaRPr>
          </a:p>
        </p:txBody>
      </p:sp>
      <p:sp>
        <p:nvSpPr>
          <p:cNvPr id="61" name="CustomShape 2"/>
          <p:cNvSpPr/>
          <p:nvPr/>
        </p:nvSpPr>
        <p:spPr>
          <a:xfrm>
            <a:off x="285480" y="1500120"/>
            <a:ext cx="8529120" cy="356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 marL="342720" indent="-34236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-8.st.</a:t>
            </a: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400"/>
              </a:spcBef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 </a:t>
            </a: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historicita Homéra dodnes neprokázána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děj v předhomérském období (-13.st.)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historicita Tróji předpokládána Schliemannem, pozdější nálezy potvrzují; zkoumání nálezů týmu Korfmanna dokonce svědčí pro hist. Trójské války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Trójská válka symbolizuje konec archaické společnosti (doba bronzová) a předznamenává nástup nového věku (doba železná)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  <a:p>
            <a:pPr marL="342720" indent="-34236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Arial"/>
              </a:rPr>
              <a:t>přelom je charakteristický v odlišnosti obou eposů (jiní autoři), především v jednání hrdinů</a:t>
            </a:r>
            <a:endParaRPr b="0" lang="en-US" sz="2000" spc="-1" strike="noStrike">
              <a:latin typeface="Arial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b="0" lang="en-US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7" dur="indefinite" restart="never" nodeType="tmRoot">
          <p:childTnLst>
            <p:seq>
              <p:cTn id="18" dur="indefinite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LibreOffice/6.1.6.3$Linux_X86_64 LibreOffice_project/10$Build-3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/>
  <dcterms:modified xsi:type="dcterms:W3CDTF">2019-09-30T14:42:39Z</dcterms:modified>
  <cp:revision>13</cp:revision>
  <dc:subject/>
  <dc:title/>
</cp:coreProperties>
</file>